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8" r:id="rId2"/>
    <p:sldId id="273" r:id="rId3"/>
    <p:sldId id="270" r:id="rId4"/>
    <p:sldId id="271" r:id="rId5"/>
    <p:sldId id="272" r:id="rId6"/>
    <p:sldId id="274" r:id="rId7"/>
    <p:sldId id="275" r:id="rId8"/>
    <p:sldId id="259" r:id="rId9"/>
    <p:sldId id="260" r:id="rId10"/>
    <p:sldId id="261" r:id="rId11"/>
  </p:sldIdLst>
  <p:sldSz cx="12192000" cy="6858000"/>
  <p:notesSz cx="9220200" cy="6934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99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4BBF73-BFE4-9675-AF97-BCBB5DD951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995420" cy="347914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r>
              <a:rPr lang="en-US"/>
              <a:t>Cal State Fullerton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8BF-5159-860D-10C2-C403B13121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22646" y="1"/>
            <a:ext cx="3995420" cy="347914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235382CB-D6B4-48E5-AFFD-4242D787BD27}" type="datetime2">
              <a:rPr lang="en-US" smtClean="0"/>
              <a:t>Tuesday, February 10, 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61FAE-A38B-F089-F551-02119E9436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86287"/>
            <a:ext cx="3995420" cy="347913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r>
              <a:rPr lang="en-US"/>
              <a:t>PowerPoint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757FF-1DEF-1FD8-299F-05A2B93DBD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22646" y="6586287"/>
            <a:ext cx="3995420" cy="347913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66805305-0FA5-4D91-9E96-34E4B06C1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951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95420" cy="347914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r>
              <a:rPr lang="en-US"/>
              <a:t>Cal State Fullerton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22646" y="1"/>
            <a:ext cx="3995420" cy="347914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F76BFB3A-AF09-4935-935F-AADA8F949CAB}" type="datetime2">
              <a:rPr lang="en-US" smtClean="0"/>
              <a:t>Tuesday, February 10, 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30475" y="866775"/>
            <a:ext cx="4159250" cy="233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2020" y="3337083"/>
            <a:ext cx="7376160" cy="2730342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86287"/>
            <a:ext cx="3995420" cy="347913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r>
              <a:rPr lang="en-US"/>
              <a:t>PowerPoint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22646" y="6586287"/>
            <a:ext cx="3995420" cy="347913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6CEC07C6-E753-4FD7-8B29-F8EE9ACF2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300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9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FEB7A-903A-4EEE-AA9F-5CF80DFB47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24966" y="1119619"/>
            <a:ext cx="9143446" cy="1644603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100000"/>
              </a:lnSpc>
              <a:defRPr sz="38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4661CA-9166-485C-902F-B2443990F4C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24966" y="3177905"/>
            <a:ext cx="9143446" cy="1474521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Sub-topic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408B901-9186-DB29-4FA5-21BBC02462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4966" y="5633952"/>
            <a:ext cx="9143446" cy="581025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– Location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282A0C-AE70-F90A-1C3A-41019DB55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69538" y="720925"/>
            <a:ext cx="2654302" cy="2949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BA3CA8-4426-4FAB-ACAE-BDC78CBA3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7050A0-2597-47B0-B2A9-222CDA3D1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9133E-026C-4BC8-8628-6A86DFEF3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F6FFAC0-AF93-4170-85DE-24B48BA5BE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51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2C78-FBC6-4C35-9052-2895C15C8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457200"/>
            <a:ext cx="9372600" cy="123348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0A02A-1CE4-48D0-88C1-01F73CCCBD5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content (Paste Special – Unformatted Text).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1FCD77-8602-7D41-8B9A-91D5D286D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C7A3BF-CF20-3A41-88F9-23CFD85E3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A06B363-B32C-B094-3427-F82BD0D834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728A9C-9FB6-0C76-EB1D-1206A3471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1F503B-1E5A-06CE-17DB-1F7E05A195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2BE8134-D42C-4177-E261-9A045BA5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922CF19-1B2D-BD22-5095-D90D9A2D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38F9D8D-924F-7F30-E920-15549695B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2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1A1871-E3DC-4D86-AB8F-F86507E69AAB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10045700" y="457199"/>
            <a:ext cx="1681266" cy="5719763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42906-3002-4C4B-B23A-55CDF75EE23C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65034" y="457199"/>
            <a:ext cx="9352066" cy="571976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 dirty="0"/>
              <a:t>Click to add content (Paste Special – Unformatted Text).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0B034-0076-53DB-8382-394D354D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168DC6-04BA-3226-24E2-C62185DC8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440ADF9-C347-7064-EC60-A3D0FDC3B4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CB2B9F-859C-F5E7-4E33-3B5A2DBAC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6559A6-DAE2-398E-B680-FB2906C269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FA55691-BBCE-8076-B691-B5E94E55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F15BE92-3A99-0373-D539-0B576AE2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7C37446-79FB-572C-7DCB-0CD811A14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33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361310-3B9B-7BDF-03EB-C74453448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60D509-E524-BFC8-BF4E-68E14A99B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9EDA485-5E5E-F7CB-5749-325DB11EF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4745EE-65A7-EA0B-B978-1073357E4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C2A662-1F18-EF5E-F2B9-A107988F3C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EC3919-549F-F494-1E48-FD7186AFC6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36525"/>
            <a:ext cx="12192000" cy="6264275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FB6F98-60FB-F02E-D996-6BDFC4772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4A613E0-60FF-15CE-4F46-1BF54A34C3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1ED0E2D-2479-F2D1-2CBD-72AE1290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49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4799B7-956F-8F8E-A6D0-1086CBDD7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E199EF-0720-7A66-5E98-DFB13B74F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B9C7F0A-DC27-EC72-9605-CB9320CDF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B01B18-168E-A511-EEE3-DEF0D7546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08C6C4-490A-6565-2C66-8D2D2A5DAC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450A3E7-E00B-4CCA-F357-C95EBEB82E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457200"/>
            <a:ext cx="3606800" cy="1768475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2857C626-DF9D-E7AB-3AFA-05345F21F3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6743" y="457199"/>
            <a:ext cx="2675557" cy="1768475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C5924014-CAF7-9BFC-4601-77B60022CF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5500" y="457199"/>
            <a:ext cx="4559300" cy="5596358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934FF787-DC80-3156-D3BD-019FBF50A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5033" y="2454274"/>
            <a:ext cx="1681267" cy="1670466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CFA82F61-AF57-E84A-750C-45638A2196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85494" y="2454274"/>
            <a:ext cx="1681267" cy="1670466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D986500E-3699-D3B6-3DA3-B0299ABE50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4439" y="4353339"/>
            <a:ext cx="1681267" cy="1700219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D8792BD5-F572-13A0-BA6C-BCB139EF9F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374900" y="4353338"/>
            <a:ext cx="1681267" cy="1700219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63577AAA-8D0D-60BB-5F18-56705AE3B7D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90117" y="2454274"/>
            <a:ext cx="2682183" cy="3599283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E608273-8F15-BEF6-D0A4-45FCC423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D546E59-2FA9-0BAD-FCA6-A890382CE5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7DA3D65-0672-4492-51B0-37F283A84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894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– Photo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4799B7-956F-8F8E-A6D0-1086CBDD7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E199EF-0720-7A66-5E98-DFB13B74F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B9C7F0A-DC27-EC72-9605-CB9320CDF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B01B18-168E-A511-EEE3-DEF0D7546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08C6C4-490A-6565-2C66-8D2D2A5DAC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450A3E7-E00B-4CCA-F357-C95EBEB82E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35756"/>
            <a:ext cx="5619750" cy="6265044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C5924014-CAF7-9BFC-4601-77B60022CF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19750" y="137158"/>
            <a:ext cx="6572250" cy="6263642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BD0C482-8E97-9661-A2FE-6F945FBC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A924023-DC84-EA06-8EF6-F504B5A6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522EB88-C5EC-E0A5-377A-92D98D979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3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– Photo Galle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4799B7-956F-8F8E-A6D0-1086CBDD7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E199EF-0720-7A66-5E98-DFB13B74F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B9C7F0A-DC27-EC72-9605-CB9320CDF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B01B18-168E-A511-EEE3-DEF0D7546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08C6C4-490A-6565-2C66-8D2D2A5DAC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450A3E7-E00B-4CCA-F357-C95EBEB82E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35756"/>
            <a:ext cx="3111500" cy="6265044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B985741E-0695-2E3E-97A1-5EFA37AD05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11500" y="135756"/>
            <a:ext cx="3098799" cy="6265044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9B6E876-DAE9-4045-ED49-71E5F90B14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0300" y="135756"/>
            <a:ext cx="3124200" cy="6265044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A9703F14-6248-3D37-81B7-D2A41BA31A3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135756"/>
            <a:ext cx="2857500" cy="6265044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7EBB35F-0F93-1F0D-D4F4-FB9C648BB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9DEA1D0-5FB2-2C63-4E09-09E2322E5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3D2DFDC-39C9-F066-5E0B-C4D8D347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368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– Mile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361310-3B9B-7BDF-03EB-C74453448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60D509-E524-BFC8-BF4E-68E14A99B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9EDA485-5E5E-F7CB-5749-325DB11EF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4745EE-65A7-EA0B-B978-1073357E4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C2A662-1F18-EF5E-F2B9-A107988F3C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735D524-4E1A-01C1-6161-94CA241DF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ACC300C-FAD7-3549-67F4-FCF344B7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47F803D-1EF4-9E0C-A4A2-D687ED14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59D121A-7CDD-4AA1-6502-832E9E26C48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1503" y="2439296"/>
            <a:ext cx="2295793" cy="28499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8101ADE-3572-2FB6-B261-589BBEC3124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16103" y="2439296"/>
            <a:ext cx="2295793" cy="284995"/>
          </a:xfrm>
          <a:prstGeom prst="rect">
            <a:avLst/>
          </a:prstGeom>
        </p:spPr>
      </p:pic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9B19902-6CCB-FC62-C8DC-12EDBD6F8F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80660" y="1737360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EE1DEF9-85F9-F0E1-4A3F-6E387679E9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16060" y="1737360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54C9E14-50A2-D0DC-E0B2-FC5D7072AA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42720" y="1737360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40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– Mile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BD03EAD9-8192-0A40-EC71-9930F76C86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500" y="2455095"/>
            <a:ext cx="2295793" cy="2849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7361310-3B9B-7BDF-03EB-C74453448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60D509-E524-BFC8-BF4E-68E14A99B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9EDA485-5E5E-F7CB-5749-325DB11EF1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4745EE-65A7-EA0B-B978-1073357E4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C2A662-1F18-EF5E-F2B9-A107988F3C9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735D524-4E1A-01C1-6161-94CA241DF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ACC300C-FAD7-3549-67F4-FCF344B7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47F803D-1EF4-9E0C-A4A2-D687ED14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59D121A-7CDD-4AA1-6502-832E9E26C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5374" y="2459006"/>
            <a:ext cx="2295793" cy="28499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8101ADE-3572-2FB6-B261-589BBEC312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5168" y="2439110"/>
            <a:ext cx="2295793" cy="284995"/>
          </a:xfrm>
          <a:prstGeom prst="rect">
            <a:avLst/>
          </a:prstGeom>
        </p:spPr>
      </p:pic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9B19902-6CCB-FC62-C8DC-12EDBD6F8F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15078" y="1735972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EE1DEF9-85F9-F0E1-4A3F-6E387679E9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41617" y="1739448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54C9E14-50A2-D0DC-E0B2-FC5D7072AA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32770" y="1735972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8B7107F3-6464-30B8-F018-5D57A9A703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85284" y="1735972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61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– Mile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660F1517-FC1F-8F5E-2904-D9677FD60D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7955" y="2441448"/>
            <a:ext cx="1023620" cy="2834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38138DF-C38E-BA90-AF76-973AEE9550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9642" y="2441448"/>
            <a:ext cx="1023620" cy="28346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2FDB2AD-74BE-CF30-463A-485927801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3465" y="2441448"/>
            <a:ext cx="1023620" cy="28346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0C03EA6-4030-9A84-B8D8-4DF99E7F27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200" y="2441448"/>
            <a:ext cx="1023620" cy="2834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7361310-3B9B-7BDF-03EB-C74453448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60D509-E524-BFC8-BF4E-68E14A99B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9EDA485-5E5E-F7CB-5749-325DB11EF1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4745EE-65A7-EA0B-B978-1073357E4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C2A662-1F18-EF5E-F2B9-A107988F3C9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735D524-4E1A-01C1-6161-94CA241DF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ACC300C-FAD7-3549-67F4-FCF344B7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47F803D-1EF4-9E0C-A4A2-D687ED14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9B19902-6CCB-FC62-C8DC-12EDBD6F8F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88125" y="1737360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EE1DEF9-85F9-F0E1-4A3F-6E387679E9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83635" y="1737360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54C9E14-50A2-D0DC-E0B2-FC5D7072AA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370" y="1737360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8B7107F3-6464-30B8-F018-5D57A9A703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35880" y="1737360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4DCBA207-2BE8-4691-9DD3-4E6135E1C2E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31389" y="1737360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398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361310-3B9B-7BDF-03EB-C74453448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60D509-E524-BFC8-BF4E-68E14A99B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9EDA485-5E5E-F7CB-5749-325DB11EF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4745EE-65A7-EA0B-B978-1073357E4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C2A662-1F18-EF5E-F2B9-A107988F3C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69EA53D-8089-84F9-4DC9-82117803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0828DF3-D24D-308E-61FE-CEBC8C2DBD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9DC4D77-2829-ABBD-C2FE-B65622A5E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162E8-B29C-AC64-05DB-717CC5D7B501}"/>
              </a:ext>
            </a:extLst>
          </p:cNvPr>
          <p:cNvSpPr/>
          <p:nvPr userDrawn="1"/>
        </p:nvSpPr>
        <p:spPr>
          <a:xfrm>
            <a:off x="465033" y="457200"/>
            <a:ext cx="5516667" cy="55816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39AF46-57A7-26B6-1F11-79C97BC97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516668" cy="994411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6DFB476-43CE-0ED5-7CC2-A2BE569035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50216" y="1472908"/>
            <a:ext cx="2146300" cy="2009775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1C30D1D-B94F-85B3-97D0-5DC307721DA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5034" y="5086350"/>
            <a:ext cx="5524498" cy="952499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contact information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1202D5C-2479-42DD-8C1C-23D5587484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0299" y="457200"/>
            <a:ext cx="5524501" cy="5581650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939C9F5-97BE-3396-5707-F78FD1813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38" y="3503981"/>
            <a:ext cx="5508625" cy="711939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4F3DA48-53E5-4844-128B-2607ED2A13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5032" y="4215921"/>
            <a:ext cx="5508625" cy="870428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07709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58E13B0-1471-FD09-C552-5AB1C9B71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FD9B1-DD15-4DA0-BD0F-5599945158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1143000"/>
          </a:xfrm>
        </p:spPr>
        <p:txBody>
          <a:bodyPr lIns="0" tIns="0" rIns="0" bIns="0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B9763-7D65-429F-BD59-75DBFB945B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28800"/>
            <a:ext cx="11269766" cy="435893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28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280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28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2800">
                <a:solidFill>
                  <a:schemeClr val="tx2"/>
                </a:solidFill>
              </a:defRPr>
            </a:lvl5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Click on six (6) icons below or add text content here (Paste Special – Unformatted Text).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80B26-DCBA-41F6-B791-F51413EC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B9A15-1058-6D5F-9D91-7F183BF61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47AD375C-0981-EAD1-40D6-C1E06F8C38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A6B4D7EF-C9F8-3DA0-05D5-FC74F20B8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978BF5-E404-2C42-09EC-B1DE94DD8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7B580FEA-8678-95DF-BFE1-2B2293450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6C505-229C-CADE-EACC-2CB72C7BBC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464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E5242-C647-41FB-9068-CDEDA3581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034" y="457199"/>
            <a:ext cx="7434366" cy="137160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8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5C1A5-3969-44EB-8F46-5E7473A805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5034" y="2057400"/>
            <a:ext cx="7434366" cy="403225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content (Paste Special – Unformatted Text).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F1C3BE-B545-33FB-C631-A328427E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D0DFEB-47D6-6DF6-B70A-457EB4023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51BDB93-2D43-31ED-9DBD-6CBBFB9FEE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8C910C-E2C5-B46A-E5EA-C13AE9233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A09A87-DADE-FD4E-2100-98AA2153846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3850DAB-085C-D134-5B64-056E493697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137158"/>
            <a:ext cx="3606800" cy="6263642"/>
          </a:xfrm>
        </p:spPr>
        <p:txBody>
          <a:bodyPr anchor="t"/>
          <a:lstStyle>
            <a:lvl1pPr marL="0" indent="0" algn="l">
              <a:buFont typeface="+mj-lt"/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FB5CBC9-7473-C7A0-F53B-C46F012E5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771E7F9-98B9-9C4C-825A-FCCE858F9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C5A3EAC-2CBF-F14E-0A50-B2D8FB7A2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316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2C01-955E-4B21-9482-B5AB906BB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69766" cy="1143000"/>
          </a:xfrm>
        </p:spPr>
        <p:txBody>
          <a:bodyPr/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B74F1-5F38-4720-A95A-885766F6ACB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1824037"/>
            <a:ext cx="5524500" cy="4443598"/>
          </a:xfrm>
        </p:spPr>
        <p:txBody>
          <a:bodyPr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400"/>
            </a:lvl3pPr>
            <a:lvl4pPr>
              <a:lnSpc>
                <a:spcPct val="100000"/>
              </a:lnSpc>
              <a:defRPr sz="2400"/>
            </a:lvl4pPr>
            <a:lvl5pPr>
              <a:lnSpc>
                <a:spcPct val="100000"/>
              </a:lnSpc>
              <a:defRPr sz="2400"/>
            </a:lvl5pPr>
          </a:lstStyle>
          <a:p>
            <a:pPr lvl="0"/>
            <a:r>
              <a:rPr lang="en-US" dirty="0"/>
              <a:t>Click on six (6) icons below or add text content here (Paste Special – Unformatted Text).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DF4D07-F63D-B222-2C01-19C60131B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5E0011-B84D-B0D8-9A8B-AFB475AA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21C53ED-50CD-EA79-C4ED-23BCDB7D9E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F36BE8-50A0-2BCE-4CE4-0FC35FB84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A1ED0F-70E3-B15F-6C79-F96782D35B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61778D8-6E8B-41F7-8E93-1934FCA5F238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2466" y="1824037"/>
            <a:ext cx="5524500" cy="4443598"/>
          </a:xfrm>
        </p:spPr>
        <p:txBody>
          <a:bodyPr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400"/>
            </a:lvl3pPr>
            <a:lvl4pPr>
              <a:lnSpc>
                <a:spcPct val="100000"/>
              </a:lnSpc>
              <a:defRPr sz="2400"/>
            </a:lvl4pPr>
            <a:lvl5pPr>
              <a:lnSpc>
                <a:spcPct val="100000"/>
              </a:lnSpc>
              <a:defRPr sz="2400"/>
            </a:lvl5pPr>
          </a:lstStyle>
          <a:p>
            <a:pPr lvl="0"/>
            <a:r>
              <a:rPr lang="en-US" dirty="0"/>
              <a:t>Click on six (6) icons below or add text content here (Paste Special – Unformatted Text).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8AFD5D8-BC9E-7745-7FB5-D1782F99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3AFD25-113A-0974-A2A5-67196CCF50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96A8C-E821-A6A4-A8AE-DAEF8298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281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9551-FA4B-49C5-A55E-E19426F29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034" y="457200"/>
            <a:ext cx="11269766" cy="1143000"/>
          </a:xfrm>
        </p:spPr>
        <p:txBody>
          <a:bodyPr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BB0EA-2287-408C-BD4B-0102249F225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5034" y="1828800"/>
            <a:ext cx="5516666" cy="4572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FEB5A-2EB1-468C-846E-5F6289E42E0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5034" y="2514601"/>
            <a:ext cx="5516666" cy="350758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on six (6) icons below or add text content here (Paste Special – Unformatted Text).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0F103-0F55-45E8-9258-C4127A04AE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0302" y="1828801"/>
            <a:ext cx="5524498" cy="4572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98080-3E5E-4011-AB0E-15A5C81E1C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8134" y="2514601"/>
            <a:ext cx="5516666" cy="350758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on six (6) icons below or add text content here (Paste Special – Unformatted Text).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68275B-3C88-F0A2-56B6-003AE47F3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C6A3A8-53D1-C2EF-3210-E4CA80422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ACD1B63-72FE-0C9E-9EF7-4AF3431D36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5A4B6FB-D719-D3C9-AC20-4FC1599E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C62B28E-0BDF-8515-B2A7-7ECC201694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E3D3079-D851-B257-667E-B59FC70E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614A242-1B0A-B2D4-8D8D-C71807DDAA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B7BDC03-DA15-D89E-4C20-254951F7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4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5167-48D8-484C-995D-B70E4EF07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61933" cy="1143000"/>
          </a:xfrm>
        </p:spPr>
        <p:txBody>
          <a:bodyPr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A5C63C-D34B-FE98-F248-679B7CA7F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E79832-4F57-EFBB-EDE1-5629E4E25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D5AA708-0BF2-24B3-26F2-29981F321B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9B085E5-28FF-2098-78AD-3E86D65A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7F29EF-FC77-9966-5F68-A9E0FB4D7A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DAD6ADA-5D62-344E-7910-E0B9AE42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18D2E-2114-DF81-6F90-96E71DF2D9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CF122-BE1F-7021-BEFC-C1B2EBED3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5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361310-3B9B-7BDF-03EB-C74453448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60D509-E524-BFC8-BF4E-68E14A99B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9EDA485-5E5E-F7CB-5749-325DB11EF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4745EE-65A7-EA0B-B978-1073357E4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C2A662-1F18-EF5E-F2B9-A107988F3C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69EA53D-8089-84F9-4DC9-82117803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0828DF3-D24D-308E-61FE-CEBC8C2DBD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9DC4D77-2829-ABBD-C2FE-B65622A5E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137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A5DAC-5D95-4CAE-B000-01F3BCC785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3606800" cy="130201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94A82-3A44-4F74-9656-A7FA2B6C272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2600" y="457201"/>
            <a:ext cx="7434366" cy="540385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on six (6) icons below or add text content here (Paste Special – Unformatted </a:t>
            </a:r>
            <a:r>
              <a:rPr lang="en-US" dirty="0" err="1"/>
              <a:t>ext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A14B6-91FA-4C49-A8C8-8AF2A5F19E7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1987812"/>
            <a:ext cx="3606800" cy="3881176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content (Paste Special – Unformatted Text).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584554-3079-F08F-71BB-060A7D5D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D0FAF0-FB41-72EE-F3B0-6D6A674C1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E938BF7-0154-1DFC-7BA2-A1AAD69B75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BF35A61-BCCA-196E-6EAF-76B210056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E33226D-B66F-CF2B-2196-1425CB8ADE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2340639-B338-6C6A-C40D-9DAFD482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D3F9127-B09C-E7BD-DA0C-7F58890C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A19CF86-EEE3-0502-4E9D-E35CF2D7D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208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88F79-451A-4009-9133-D541041AE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034" y="457200"/>
            <a:ext cx="4557816" cy="132296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5CE3D4-DB93-438D-9D02-ECFECC921D8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251450" y="457201"/>
            <a:ext cx="6475516" cy="54038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Click icon to add picture.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B6080E-7679-4AFC-988F-314BB28E7AE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5034" y="2016698"/>
            <a:ext cx="4557816" cy="385229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content (Paste Special – Unformatted Text).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E24662-55E4-6C20-ECBD-48A9EACE8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D62719-D189-53F1-1439-7AC46BC48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247D8EA-2955-A48F-6253-7F09612C6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8B1138D-14E6-6D05-1845-93D4CE9E3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59D944-FF87-407C-4F17-23B6D4797F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0A6DEDB-C233-8B9C-974B-9905C06B0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AC5AF8C-A25D-B007-8476-CE8581EB1E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02E88B5-AAAD-1CE3-3D34-1A6D22961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9FC896-AEEF-411B-AA62-896E4A3C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050" y="457200"/>
            <a:ext cx="9359900" cy="1143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EEF78-3D71-42CA-8591-2FA2B59A1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6049" y="1828800"/>
            <a:ext cx="9359899" cy="37781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 content (Paste Special – Unformatted text).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BD220-EB1E-4FF4-957C-FD4F4EE12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5034" y="6407625"/>
            <a:ext cx="2640116" cy="450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43FBA-75B2-4185-8DE0-0B9F6F5B2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3750" y="6407624"/>
            <a:ext cx="5524500" cy="4503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81788-3541-4E58-9D27-86F22D4DE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6850" y="6400800"/>
            <a:ext cx="2640116" cy="450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280E9-2294-4CEC-A84B-061E0D2BD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0" r:id="rId13"/>
    <p:sldLayoutId id="2147483662" r:id="rId14"/>
    <p:sldLayoutId id="2147483663" r:id="rId15"/>
    <p:sldLayoutId id="2147483664" r:id="rId16"/>
    <p:sldLayoutId id="2147483666" r:id="rId17"/>
    <p:sldLayoutId id="2147483667" r:id="rId18"/>
    <p:sldLayoutId id="2147483665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100000"/>
        </a:lnSpc>
        <a:spcBef>
          <a:spcPts val="1000"/>
        </a:spcBef>
        <a:buClr>
          <a:schemeClr val="accent4"/>
        </a:buClr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1pPr>
      <a:lvl2pPr marL="631825" indent="-174625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546225" indent="-174625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00250" indent="-17145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752" userDrawn="1">
          <p15:clr>
            <a:srgbClr val="F26B43"/>
          </p15:clr>
        </p15:guide>
        <p15:guide id="5" pos="896" userDrawn="1">
          <p15:clr>
            <a:srgbClr val="F26B43"/>
          </p15:clr>
        </p15:guide>
        <p15:guide id="6" pos="1352" userDrawn="1">
          <p15:clr>
            <a:srgbClr val="F26B43"/>
          </p15:clr>
        </p15:guide>
        <p15:guide id="7" pos="1496" userDrawn="1">
          <p15:clr>
            <a:srgbClr val="F26B43"/>
          </p15:clr>
        </p15:guide>
        <p15:guide id="8" pos="1960" userDrawn="1">
          <p15:clr>
            <a:srgbClr val="F26B43"/>
          </p15:clr>
        </p15:guide>
        <p15:guide id="9" pos="2104" userDrawn="1">
          <p15:clr>
            <a:srgbClr val="F26B43"/>
          </p15:clr>
        </p15:guide>
        <p15:guide id="10" pos="2560" userDrawn="1">
          <p15:clr>
            <a:srgbClr val="F26B43"/>
          </p15:clr>
        </p15:guide>
        <p15:guide id="11" pos="2704" userDrawn="1">
          <p15:clr>
            <a:srgbClr val="F26B43"/>
          </p15:clr>
        </p15:guide>
        <p15:guide id="12" pos="3168" userDrawn="1">
          <p15:clr>
            <a:srgbClr val="F26B43"/>
          </p15:clr>
        </p15:guide>
        <p15:guide id="13" pos="3312" userDrawn="1">
          <p15:clr>
            <a:srgbClr val="F26B43"/>
          </p15:clr>
        </p15:guide>
        <p15:guide id="14" pos="3768" userDrawn="1">
          <p15:clr>
            <a:srgbClr val="F26B43"/>
          </p15:clr>
        </p15:guide>
        <p15:guide id="15" pos="3912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20" userDrawn="1">
          <p15:clr>
            <a:srgbClr val="F26B43"/>
          </p15:clr>
        </p15:guide>
        <p15:guide id="18" pos="4976" userDrawn="1">
          <p15:clr>
            <a:srgbClr val="F26B43"/>
          </p15:clr>
        </p15:guide>
        <p15:guide id="19" pos="5120" userDrawn="1">
          <p15:clr>
            <a:srgbClr val="F26B43"/>
          </p15:clr>
        </p15:guide>
        <p15:guide id="20" pos="5584" userDrawn="1">
          <p15:clr>
            <a:srgbClr val="F26B43"/>
          </p15:clr>
        </p15:guide>
        <p15:guide id="21" pos="5728" userDrawn="1">
          <p15:clr>
            <a:srgbClr val="F26B43"/>
          </p15:clr>
        </p15:guide>
        <p15:guide id="22" pos="6184" userDrawn="1">
          <p15:clr>
            <a:srgbClr val="F26B43"/>
          </p15:clr>
        </p15:guide>
        <p15:guide id="23" pos="6328" userDrawn="1">
          <p15:clr>
            <a:srgbClr val="F26B43"/>
          </p15:clr>
        </p15:guide>
        <p15:guide id="24" pos="6792" userDrawn="1">
          <p15:clr>
            <a:srgbClr val="F26B43"/>
          </p15:clr>
        </p15:guide>
        <p15:guide id="25" pos="6936" userDrawn="1">
          <p15:clr>
            <a:srgbClr val="F26B43"/>
          </p15:clr>
        </p15:guide>
        <p15:guide id="26" pos="7392" userDrawn="1">
          <p15:clr>
            <a:srgbClr val="F26B43"/>
          </p15:clr>
        </p15:guide>
        <p15:guide id="27" orient="horz" userDrawn="1">
          <p15:clr>
            <a:srgbClr val="F26B43"/>
          </p15:clr>
        </p15:guide>
        <p15:guide id="28" orient="horz" pos="4320" userDrawn="1">
          <p15:clr>
            <a:srgbClr val="F26B43"/>
          </p15:clr>
        </p15:guide>
        <p15:guide id="29" orient="horz" pos="288" userDrawn="1">
          <p15:clr>
            <a:srgbClr val="F26B43"/>
          </p15:clr>
        </p15:guide>
        <p15:guide id="30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E8C0686-F729-4944-A511-B79A732627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Module 2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8C35E51-0114-4E6B-9ABF-A29902909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4966" y="3809999"/>
            <a:ext cx="9143446" cy="2141913"/>
          </a:xfrm>
        </p:spPr>
        <p:txBody>
          <a:bodyPr/>
          <a:lstStyle/>
          <a:p>
            <a:r>
              <a:rPr lang="en-US" sz="3600" dirty="0"/>
              <a:t>What Is a Chip?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5F5578-B9E8-F09B-C5B5-A7EA7B41D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C59D-BCD3-8B40-B2B5-B47021B7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740E0-3C0D-6B6D-014B-63C6317E0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4037"/>
            <a:ext cx="5524500" cy="4443598"/>
          </a:xfrm>
        </p:spPr>
        <p:txBody>
          <a:bodyPr/>
          <a:lstStyle/>
          <a:p>
            <a:r>
              <a:rPr lang="en-US" sz="1900" b="1" dirty="0"/>
              <a:t>Chips follow simple rules</a:t>
            </a:r>
          </a:p>
          <a:p>
            <a:r>
              <a:rPr lang="en-US" sz="1900" b="1" dirty="0"/>
              <a:t>“If this, then that”</a:t>
            </a:r>
          </a:p>
          <a:p>
            <a:pPr lvl="1"/>
            <a:r>
              <a:rPr lang="en-US" sz="1900" dirty="0"/>
              <a:t>If a button is pressed → turn on the light</a:t>
            </a:r>
          </a:p>
          <a:p>
            <a:pPr lvl="1"/>
            <a:r>
              <a:rPr lang="en-US" sz="1900" dirty="0"/>
              <a:t>If it’s too hot → turn on the fan</a:t>
            </a:r>
          </a:p>
          <a:p>
            <a:pPr lvl="1"/>
            <a:r>
              <a:rPr lang="en-US" sz="1900" dirty="0"/>
              <a:t>If a message arrives → show a notification</a:t>
            </a:r>
          </a:p>
          <a:p>
            <a:r>
              <a:rPr lang="en-US" sz="1900" b="1" dirty="0"/>
              <a:t>Everyday examples</a:t>
            </a:r>
          </a:p>
          <a:p>
            <a:pPr lvl="1"/>
            <a:r>
              <a:rPr lang="en-US" sz="1900" dirty="0"/>
              <a:t>If it’s raining → take an umbrella</a:t>
            </a:r>
          </a:p>
          <a:p>
            <a:pPr lvl="1"/>
            <a:r>
              <a:rPr lang="en-US" sz="1900" dirty="0"/>
              <a:t>If the light is red → stop</a:t>
            </a:r>
          </a:p>
          <a:p>
            <a:pPr lvl="1"/>
            <a:r>
              <a:rPr lang="en-US" sz="1900" dirty="0"/>
              <a:t>If your alarm goes off → wake up</a:t>
            </a:r>
          </a:p>
          <a:p>
            <a:r>
              <a:rPr lang="en-US" sz="1900" b="1" dirty="0"/>
              <a:t>Big idea</a:t>
            </a:r>
          </a:p>
          <a:p>
            <a:pPr lvl="1"/>
            <a:r>
              <a:rPr lang="en-US" sz="1900" dirty="0"/>
              <a:t>A chip doesn’t guess or think - it follows rules exactly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F55C92-36A5-319F-1D00-91E36E161EF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>
            <a:fillRect/>
          </a:stretch>
        </p:blipFill>
        <p:spPr>
          <a:xfrm>
            <a:off x="6210301" y="1824036"/>
            <a:ext cx="5449733" cy="352789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C49915-807E-964D-FF07-FDAA9567F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4967" y="5427740"/>
            <a:ext cx="3200400" cy="2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3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83EE24-8056-41CB-E76B-391EB8DC8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69766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Intro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049887-3298-56EA-5A5B-13384DDBA1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08943" y="1824037"/>
            <a:ext cx="5021014" cy="4443598"/>
          </a:xfrm>
          <a:prstGeom prst="rect">
            <a:avLst/>
          </a:prstGeom>
          <a:noFill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769DF0-F1B7-D377-B10E-C690F04BA37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02466" y="1824037"/>
            <a:ext cx="5524500" cy="444359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What is a “Chip”?</a:t>
            </a:r>
          </a:p>
          <a:p>
            <a:pPr marL="917575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Tiny pieces of technology that:</a:t>
            </a:r>
          </a:p>
          <a:p>
            <a:pPr marL="1371600" lvl="2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Take in info</a:t>
            </a:r>
          </a:p>
          <a:p>
            <a:pPr marL="1371600" lvl="2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Make simple decisions</a:t>
            </a:r>
          </a:p>
          <a:p>
            <a:pPr marL="1371600" lvl="2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Control how devices behave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Why do you already use hundreds every day</a:t>
            </a:r>
          </a:p>
          <a:p>
            <a:pPr marL="917575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They are the hidden “brains” inside things</a:t>
            </a:r>
          </a:p>
        </p:txBody>
      </p:sp>
    </p:spTree>
    <p:extLst>
      <p:ext uri="{BB962C8B-B14F-4D97-AF65-F5344CB8AC3E}">
        <p14:creationId xmlns:p14="http://schemas.microsoft.com/office/powerpoint/2010/main" val="47748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4961-198C-ACE3-BB6C-36442608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69766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Inside Everyday Devices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A1F6BF-4978-5044-A0E1-7AA888D8C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4037"/>
            <a:ext cx="5524500" cy="4443598"/>
          </a:xfrm>
        </p:spPr>
        <p:txBody>
          <a:bodyPr>
            <a:normAutofit/>
          </a:bodyPr>
          <a:lstStyle/>
          <a:p>
            <a:r>
              <a:rPr lang="en-US" b="1" dirty="0"/>
              <a:t>Devices:</a:t>
            </a:r>
          </a:p>
          <a:p>
            <a:pPr lvl="1"/>
            <a:r>
              <a:rPr lang="en-US" dirty="0"/>
              <a:t>Smart Phone</a:t>
            </a:r>
          </a:p>
          <a:p>
            <a:pPr lvl="1"/>
            <a:r>
              <a:rPr lang="en-US" dirty="0"/>
              <a:t>Laptop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Microwave</a:t>
            </a:r>
          </a:p>
          <a:p>
            <a:pPr lvl="1"/>
            <a:r>
              <a:rPr lang="en-US" dirty="0"/>
              <a:t>Game console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b="1" dirty="0"/>
              <a:t>Key Idea:</a:t>
            </a:r>
          </a:p>
          <a:p>
            <a:pPr lvl="1"/>
            <a:r>
              <a:rPr lang="en-US" dirty="0"/>
              <a:t>Chips are everywhere, even where you don’t expect them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8C69F51-52BB-CC1C-F62B-0590BFEA6DC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" r="293" b="-1"/>
          <a:stretch>
            <a:fillRect/>
          </a:stretch>
        </p:blipFill>
        <p:spPr>
          <a:xfrm>
            <a:off x="6202466" y="1824037"/>
            <a:ext cx="5524500" cy="4443598"/>
          </a:xfrm>
          <a:noFill/>
        </p:spPr>
      </p:pic>
    </p:spTree>
    <p:extLst>
      <p:ext uri="{BB962C8B-B14F-4D97-AF65-F5344CB8AC3E}">
        <p14:creationId xmlns:p14="http://schemas.microsoft.com/office/powerpoint/2010/main" val="375705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3ACE-0DD5-65C3-A787-62E1071A2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69766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Chip vs. Software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6BBDE8-DEEC-2F5F-8FFA-0CB08DECD0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3" r="2" b="2"/>
          <a:stretch>
            <a:fillRect/>
          </a:stretch>
        </p:blipFill>
        <p:spPr>
          <a:xfrm>
            <a:off x="457200" y="1824037"/>
            <a:ext cx="5524500" cy="4443598"/>
          </a:xfr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88A62-7FF1-4AAD-779A-DCB82A28B18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02466" y="1824037"/>
            <a:ext cx="5524500" cy="4443598"/>
          </a:xfrm>
        </p:spPr>
        <p:txBody>
          <a:bodyPr>
            <a:normAutofit/>
          </a:bodyPr>
          <a:lstStyle/>
          <a:p>
            <a:r>
              <a:rPr lang="en-US" dirty="0"/>
              <a:t>Software = instructions</a:t>
            </a:r>
          </a:p>
          <a:p>
            <a:r>
              <a:rPr lang="en-US" dirty="0"/>
              <a:t>Chip = a machine that follows instructions</a:t>
            </a:r>
          </a:p>
          <a:p>
            <a:r>
              <a:rPr lang="en-US" dirty="0"/>
              <a:t>Software needs chips to exist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78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059C1-80F5-C76E-1718-4059F416A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What a Chip Actually Does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C328E4E-0CF1-ABFB-0C00-5F7B7EA39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5496" y="1364492"/>
            <a:ext cx="7381008" cy="459703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E52828-4B07-4484-9392-27A30E46165A}"/>
              </a:ext>
            </a:extLst>
          </p:cNvPr>
          <p:cNvSpPr txBox="1"/>
          <p:nvPr/>
        </p:nvSpPr>
        <p:spPr>
          <a:xfrm>
            <a:off x="4057589" y="5961530"/>
            <a:ext cx="407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Analogy: Recipe + Kitchen Appliances</a:t>
            </a:r>
          </a:p>
        </p:txBody>
      </p:sp>
    </p:spTree>
    <p:extLst>
      <p:ext uri="{BB962C8B-B14F-4D97-AF65-F5344CB8AC3E}">
        <p14:creationId xmlns:p14="http://schemas.microsoft.com/office/powerpoint/2010/main" val="2154855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5C8E-E995-B8E9-405E-49D287F29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Why Chips Exist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610944-E251-0ED4-843F-2A4CA6196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7242" y="1676391"/>
            <a:ext cx="8957515" cy="4437538"/>
          </a:xfrm>
          <a:noFill/>
        </p:spPr>
      </p:pic>
    </p:spTree>
    <p:extLst>
      <p:ext uri="{BB962C8B-B14F-4D97-AF65-F5344CB8AC3E}">
        <p14:creationId xmlns:p14="http://schemas.microsoft.com/office/powerpoint/2010/main" val="2687167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E40D-9F0C-1475-0AFB-64FFA1352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Chips and Society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12AD47-BC97-C481-24F4-4492B50FB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32965"/>
            <a:ext cx="5524500" cy="4734670"/>
          </a:xfrm>
        </p:spPr>
        <p:txBody>
          <a:bodyPr/>
          <a:lstStyle/>
          <a:p>
            <a:r>
              <a:rPr lang="en-US" sz="1400" b="1" dirty="0"/>
              <a:t>Communication</a:t>
            </a:r>
          </a:p>
          <a:p>
            <a:pPr lvl="1"/>
            <a:r>
              <a:rPr lang="en-US" sz="1400" dirty="0"/>
              <a:t>Chips make it possible to send messages, make video calls, and use the internet</a:t>
            </a:r>
          </a:p>
          <a:p>
            <a:pPr lvl="1"/>
            <a:r>
              <a:rPr lang="en-US" sz="1400" dirty="0"/>
              <a:t>Every text, call, and video depends on chips working together behind the scenes</a:t>
            </a:r>
          </a:p>
          <a:p>
            <a:r>
              <a:rPr lang="en-US" sz="1400" b="1" dirty="0"/>
              <a:t>Transportation</a:t>
            </a:r>
          </a:p>
          <a:p>
            <a:pPr lvl="1"/>
            <a:r>
              <a:rPr lang="en-US" sz="1400" dirty="0"/>
              <a:t>Cars, buses, planes, and trains use chips to control engines, brakes, navigation, and safety systems</a:t>
            </a:r>
          </a:p>
          <a:p>
            <a:pPr lvl="1"/>
            <a:r>
              <a:rPr lang="en-US" sz="1400" dirty="0"/>
              <a:t>Modern transportation would not work reliably without chips</a:t>
            </a:r>
          </a:p>
          <a:p>
            <a:r>
              <a:rPr lang="en-US" sz="1400" b="1" dirty="0"/>
              <a:t>Healthcare</a:t>
            </a:r>
          </a:p>
          <a:p>
            <a:pPr lvl="1"/>
            <a:r>
              <a:rPr lang="en-US" sz="1400" dirty="0"/>
              <a:t>Medical devices like heart monitors, imaging machines, and insulin pumps rely on chips to operate safely and accurately</a:t>
            </a:r>
          </a:p>
          <a:p>
            <a:pPr lvl="1"/>
            <a:r>
              <a:rPr lang="en-US" sz="1400" dirty="0"/>
              <a:t>Chips help doctors diagnose and treat patients</a:t>
            </a:r>
          </a:p>
          <a:p>
            <a:r>
              <a:rPr lang="en-US" sz="1400" b="1" dirty="0"/>
              <a:t>Entertainment</a:t>
            </a:r>
          </a:p>
          <a:p>
            <a:pPr lvl="1"/>
            <a:r>
              <a:rPr lang="en-US" sz="1400" dirty="0"/>
              <a:t>Video games, streaming services, music, and virtual reality all depend on chips to process graphics, sound, and user input in real time</a:t>
            </a:r>
          </a:p>
          <a:p>
            <a:pPr lvl="1"/>
            <a:r>
              <a:rPr lang="en-US" sz="1400" dirty="0"/>
              <a:t>Chips turn ideas into interactive experiences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F510909-780C-8DD4-B614-B78B2F41AD3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2" y="1824037"/>
            <a:ext cx="5524500" cy="3642283"/>
          </a:xfrm>
        </p:spPr>
      </p:pic>
    </p:spTree>
    <p:extLst>
      <p:ext uri="{BB962C8B-B14F-4D97-AF65-F5344CB8AC3E}">
        <p14:creationId xmlns:p14="http://schemas.microsoft.com/office/powerpoint/2010/main" val="3223199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678E-038B-E49C-4B3F-70655884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Chips Don’t Think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BA8D-58DF-BDF6-32CF-1CD31132E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4037"/>
            <a:ext cx="5524500" cy="444359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Computer chips do not think, feel, or understand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follow very specific rules given to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rule is a simple Yes/No decision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Big Idea</a:t>
            </a:r>
          </a:p>
          <a:p>
            <a:pPr marL="917575" lvl="1" indent="-457200">
              <a:buFont typeface="Arial" panose="020B0604020202020204" pitchFamily="34" charset="0"/>
              <a:buChar char="•"/>
            </a:pPr>
            <a:r>
              <a:rPr lang="en-US" dirty="0"/>
              <a:t>A chip is like a very fast rule-follower, not a human brain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FFB2D8-D4C5-5842-CBFE-51AC247A584E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1824037"/>
            <a:ext cx="5524500" cy="2681373"/>
          </a:xfrm>
        </p:spPr>
      </p:pic>
    </p:spTree>
    <p:extLst>
      <p:ext uri="{BB962C8B-B14F-4D97-AF65-F5344CB8AC3E}">
        <p14:creationId xmlns:p14="http://schemas.microsoft.com/office/powerpoint/2010/main" val="3467688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A0639-8C21-A25F-92F5-00F085B6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 and Outputs (I/O)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3ED19E-6876-BE22-2B24-472DE19058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4037"/>
            <a:ext cx="5524500" cy="3683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85998-9A6A-5DEC-8FE3-F85211074A0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02466" y="1824037"/>
            <a:ext cx="5524500" cy="4443598"/>
          </a:xfrm>
        </p:spPr>
        <p:txBody>
          <a:bodyPr/>
          <a:lstStyle/>
          <a:p>
            <a:r>
              <a:rPr lang="en-US" sz="1400" b="1" dirty="0"/>
              <a:t>Chips connect the outside world to actions</a:t>
            </a:r>
          </a:p>
          <a:p>
            <a:r>
              <a:rPr lang="en-US" sz="1400" b="1" dirty="0"/>
              <a:t>Input</a:t>
            </a:r>
          </a:p>
          <a:p>
            <a:pPr lvl="1"/>
            <a:r>
              <a:rPr lang="en-US" sz="1400" dirty="0"/>
              <a:t>Something that goes </a:t>
            </a:r>
            <a:r>
              <a:rPr lang="en-US" sz="1400" i="1" dirty="0"/>
              <a:t>into</a:t>
            </a:r>
            <a:r>
              <a:rPr lang="en-US" sz="1400" dirty="0"/>
              <a:t> a chip</a:t>
            </a:r>
          </a:p>
          <a:p>
            <a:pPr lvl="1"/>
            <a:r>
              <a:rPr lang="en-US" sz="1400" dirty="0"/>
              <a:t>Examples:</a:t>
            </a:r>
          </a:p>
          <a:p>
            <a:pPr lvl="2"/>
            <a:r>
              <a:rPr lang="en-US" sz="1400" dirty="0"/>
              <a:t>Button pressed</a:t>
            </a:r>
          </a:p>
          <a:p>
            <a:pPr lvl="2"/>
            <a:r>
              <a:rPr lang="en-US" sz="1400" dirty="0"/>
              <a:t>Temperature sensed</a:t>
            </a:r>
          </a:p>
          <a:p>
            <a:pPr lvl="2"/>
            <a:r>
              <a:rPr lang="en-US" sz="1400" dirty="0"/>
              <a:t>Camera sees light</a:t>
            </a:r>
          </a:p>
          <a:p>
            <a:r>
              <a:rPr lang="en-US" sz="1400" b="1" dirty="0"/>
              <a:t>Output</a:t>
            </a:r>
          </a:p>
          <a:p>
            <a:pPr lvl="1"/>
            <a:r>
              <a:rPr lang="en-US" sz="1400" dirty="0"/>
              <a:t>Something that comes </a:t>
            </a:r>
            <a:r>
              <a:rPr lang="en-US" sz="1400" i="1" dirty="0"/>
              <a:t>out</a:t>
            </a:r>
            <a:r>
              <a:rPr lang="en-US" sz="1400" dirty="0"/>
              <a:t> of a chip</a:t>
            </a:r>
          </a:p>
          <a:p>
            <a:pPr lvl="1"/>
            <a:r>
              <a:rPr lang="en-US" sz="1400" dirty="0"/>
              <a:t>Examples:</a:t>
            </a:r>
          </a:p>
          <a:p>
            <a:pPr lvl="2"/>
            <a:r>
              <a:rPr lang="en-US" sz="1400" dirty="0"/>
              <a:t>Light turns on</a:t>
            </a:r>
          </a:p>
          <a:p>
            <a:pPr lvl="2"/>
            <a:r>
              <a:rPr lang="en-US" sz="1400" dirty="0"/>
              <a:t>Motor moves</a:t>
            </a:r>
          </a:p>
          <a:p>
            <a:pPr lvl="2"/>
            <a:r>
              <a:rPr lang="en-US" sz="1400" dirty="0"/>
              <a:t>Sound plays</a:t>
            </a:r>
          </a:p>
          <a:p>
            <a:r>
              <a:rPr lang="en-US" sz="1400" b="1" dirty="0"/>
              <a:t>Simple Idea</a:t>
            </a:r>
          </a:p>
          <a:p>
            <a:pPr lvl="1"/>
            <a:r>
              <a:rPr lang="en-US" sz="1400" dirty="0"/>
              <a:t>A chip looks at inputs and decides what outputs to produce</a:t>
            </a:r>
          </a:p>
        </p:txBody>
      </p:sp>
    </p:spTree>
    <p:extLst>
      <p:ext uri="{BB962C8B-B14F-4D97-AF65-F5344CB8AC3E}">
        <p14:creationId xmlns:p14="http://schemas.microsoft.com/office/powerpoint/2010/main" val="481151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UF">
      <a:dk1>
        <a:srgbClr val="00244E"/>
      </a:dk1>
      <a:lt1>
        <a:srgbClr val="FFFFFF"/>
      </a:lt1>
      <a:dk2>
        <a:srgbClr val="222222"/>
      </a:dk2>
      <a:lt2>
        <a:srgbClr val="EBEBEB"/>
      </a:lt2>
      <a:accent1>
        <a:srgbClr val="00244E"/>
      </a:accent1>
      <a:accent2>
        <a:srgbClr val="2973B6"/>
      </a:accent2>
      <a:accent3>
        <a:srgbClr val="8ACCE4"/>
      </a:accent3>
      <a:accent4>
        <a:srgbClr val="FF7900"/>
      </a:accent4>
      <a:accent5>
        <a:srgbClr val="EDA941"/>
      </a:accent5>
      <a:accent6>
        <a:srgbClr val="F3CD47"/>
      </a:accent6>
      <a:hlink>
        <a:srgbClr val="99B3B9"/>
      </a:hlink>
      <a:folHlink>
        <a:srgbClr val="DF6436"/>
      </a:folHlink>
    </a:clrScheme>
    <a:fontScheme name="CSUF-Theme-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5FE1AB7-F0CD-4A8B-BFA9-0AD7945DB4A0}" vid="{BBCA1856-BC87-4357-9E72-ED06542CDF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CSUF-PPT-6-A</Template>
  <TotalTime>350</TotalTime>
  <Words>417</Words>
  <Application>Microsoft Office PowerPoint</Application>
  <PresentationFormat>Widescreen</PresentationFormat>
  <Paragraphs>74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Office Theme</vt:lpstr>
      <vt:lpstr>Module 2</vt:lpstr>
      <vt:lpstr>Intro</vt:lpstr>
      <vt:lpstr>Inside Everyday Devices</vt:lpstr>
      <vt:lpstr>Chip vs. Software</vt:lpstr>
      <vt:lpstr>What a Chip Actually Does</vt:lpstr>
      <vt:lpstr>Why Chips Exist</vt:lpstr>
      <vt:lpstr>Chips and Society</vt:lpstr>
      <vt:lpstr>Chips Don’t Think</vt:lpstr>
      <vt:lpstr>Inputs and Outputs (I/O)</vt:lpstr>
      <vt:lpstr>Decision 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Faller, John (Kenneth)</dc:creator>
  <cp:lastModifiedBy>Faller, John (Kenneth)</cp:lastModifiedBy>
  <cp:revision>122</cp:revision>
  <cp:lastPrinted>2023-01-31T22:42:47Z</cp:lastPrinted>
  <dcterms:created xsi:type="dcterms:W3CDTF">2024-12-31T21:42:59Z</dcterms:created>
  <dcterms:modified xsi:type="dcterms:W3CDTF">2026-02-10T22:31:39Z</dcterms:modified>
</cp:coreProperties>
</file>